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4" r:id="rId3"/>
    <p:sldId id="261" r:id="rId4"/>
    <p:sldId id="259" r:id="rId5"/>
    <p:sldId id="263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C81C4C-AFDA-4663-BFAF-16DE327604DE}" v="126" dt="2026-01-20T14:57:46.5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76" y="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420CE-E322-E1D6-C9B2-481805607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908E3E-033E-6E9E-A088-690E8E17DB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8C5C8-4853-5A18-0F90-533339CFF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6FEB9-CB4E-EF89-4A00-5473DC766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0E424-B897-9EC6-52E2-22D0B69D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87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C27C7-AC24-2B0E-1E33-9047F2402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99B8F5-C9F2-4CCA-70C5-2059DAC0E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0EF7D-DF5C-9D7E-79D7-907743C77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D6634-2310-0A3C-B107-F5313BA44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D1A21-4045-5A04-94AF-D800B150B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736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8A36B9-8522-E3DF-8A33-3A5F8F7142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DE56BD-7DCB-FEC1-D9BC-D32371354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42686-2981-B76E-73CF-FEABA5D47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38784-D76A-6FBE-3F46-2D66AD2D7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1CB9D-81A3-A670-1A81-AF1989C4E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05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C4018-3BE9-5BD9-7551-C64C732A9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10B9C-63E5-063D-0FC3-02B9E0AFA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EF4F9-531D-BD24-075B-CDA4CC34D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63EB9-3D85-AD4B-2BA0-D2795C6A3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E5FD3-CC00-52D5-746B-AECCE460B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87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A6295-1609-579E-02F9-56446872B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20837F-9096-FFA1-A0CF-03381415F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3D145-61CA-26DE-758D-94273F367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80403-B052-7E78-240C-E949836B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F35C9-AF74-8367-06D4-8AE90A49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92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ECAEE-24B3-97FF-906E-7A8F5B0F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9DB88-9BE5-0F04-C4AF-73441EDF9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58E67F-EAA8-A003-ACD4-43FA6CEF3B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03A24-77B9-22D1-569A-F07048647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252B21-A63E-ABFE-B4B4-E4D9D68CE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9193B6-E368-1E77-C643-9E7492AE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60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D7F25-1B33-4CA0-608D-16148737A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4DF-33C9-18F9-2127-7509C7245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6DD5B0-E420-9D5C-9F92-B1F405B45E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DC5E24-CA76-D617-40A2-51CE6EE5E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C1452D-1D52-72A6-84A3-FF43689A9E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D6ECC6-C509-57F3-185E-DAC56D076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989C66-0F1B-EF20-2C32-FE3B2E6F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6D7F57-5C4A-8091-AC32-6C1EA94D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42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5A897-F4A1-3089-3A16-CD97A9FA8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E84DC7-A819-A78D-D8A8-44941AAE1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131099-9AC8-0582-FED0-F6D8AFF10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E7C46C-D15E-5EFC-B68C-99C1250B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673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68B4BD-85F6-3BA4-55E3-BD718E4F8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844CD9-34AF-638F-CEFF-82C58D6C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3C1EC6-487C-3DD3-B29B-07C0BE42F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39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4FA30-627D-7953-E98E-F1DB5F6D1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0668A-70E7-FE7E-4D69-125807B33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C8D909-C78D-A03B-0CAA-16803F1A4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88060E-9651-06DC-0450-47CD557AF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C389A-B03C-F81D-35E0-3CD1B27D6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7E96C1-FB9D-3097-498E-00DB4C564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92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F49E9-8CDB-ED2F-66C1-71DA19AA3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A3DD6E-E985-117B-166F-642A115A61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5C8F5-FCFE-28B4-87B8-875284A14C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295FB9-CF33-7232-5B05-6B166A55E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B88ED-DFB7-0210-4BB0-D981E1775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414F6-BD2E-D042-E325-AA7057D41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637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6C9E49-1F20-AAD4-B5C9-444232E2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FE179-1FA5-D7DE-99CE-E4B779F83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6DD0C-A2C1-033F-E8B0-8968109262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C34487-3D16-408B-B82A-08531C31832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F56F2-85FC-3AF2-B507-E3683128FB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E833D-AFC3-322C-92CE-B44A68C186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D6A370-C662-4D33-A7E2-37E99E6D9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786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7" Type="http://schemas.openxmlformats.org/officeDocument/2006/relationships/image" Target="../media/image42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jpe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0D6DA-4FBE-8797-9650-3D579304A2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Building a Thriving UK Neurotechnology Ecosystem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CF5384-43CB-1E02-FDD3-43E55BDB2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Dr Luke Bashford, PhD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68A079-CB72-94D0-C5C9-7188B3312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564" y="5562285"/>
            <a:ext cx="7520872" cy="121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96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FFEB6-6441-CE2C-5E8D-B8B532F7D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efore DBS_2">
            <a:hlinkClick r:id="" action="ppaction://media"/>
            <a:extLst>
              <a:ext uri="{FF2B5EF4-FFF2-40B4-BE49-F238E27FC236}">
                <a16:creationId xmlns:a16="http://schemas.microsoft.com/office/drawing/2014/main" id="{7C94E080-C98D-8FDE-2D26-24654B29E0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79923" y="1633615"/>
            <a:ext cx="2024062" cy="3598862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0297A1B5-C73B-ACF1-517B-1AFB91DF772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Before Implant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216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5FFDA-5FCE-7346-49ED-5969D986D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ter DBS_1">
            <a:hlinkClick r:id="" action="ppaction://media"/>
            <a:extLst>
              <a:ext uri="{FF2B5EF4-FFF2-40B4-BE49-F238E27FC236}">
                <a16:creationId xmlns:a16="http://schemas.microsoft.com/office/drawing/2014/main" id="{A0A925B2-441E-42F0-A95B-3E5F3F6B53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83968" y="1629569"/>
            <a:ext cx="2024063" cy="3598862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4327E27D-90B0-F93E-7869-F90C6E6219F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After Implant</a:t>
            </a:r>
          </a:p>
        </p:txBody>
      </p:sp>
    </p:spTree>
    <p:extLst>
      <p:ext uri="{BB962C8B-B14F-4D97-AF65-F5344CB8AC3E}">
        <p14:creationId xmlns:p14="http://schemas.microsoft.com/office/powerpoint/2010/main" val="290566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914BB-B07E-62F6-F029-D64D3ECB3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ter DBS_2">
            <a:hlinkClick r:id="" action="ppaction://media"/>
            <a:extLst>
              <a:ext uri="{FF2B5EF4-FFF2-40B4-BE49-F238E27FC236}">
                <a16:creationId xmlns:a16="http://schemas.microsoft.com/office/drawing/2014/main" id="{D906B9C8-539E-2A0F-FD7A-340250116B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83968" y="1629569"/>
            <a:ext cx="2024063" cy="3598862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E9B0F328-ABFB-BBB6-89BC-32E08E17E82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After Implant</a:t>
            </a:r>
          </a:p>
        </p:txBody>
      </p:sp>
    </p:spTree>
    <p:extLst>
      <p:ext uri="{BB962C8B-B14F-4D97-AF65-F5344CB8AC3E}">
        <p14:creationId xmlns:p14="http://schemas.microsoft.com/office/powerpoint/2010/main" val="350626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BECBD-ED4F-ED4C-9224-27EE57D3D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ter DBS_3">
            <a:hlinkClick r:id="" action="ppaction://media"/>
            <a:extLst>
              <a:ext uri="{FF2B5EF4-FFF2-40B4-BE49-F238E27FC236}">
                <a16:creationId xmlns:a16="http://schemas.microsoft.com/office/drawing/2014/main" id="{E49767C6-D76A-8FEC-57AB-1BD50AAED5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80000" y="1634331"/>
            <a:ext cx="2032000" cy="3589338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546D6B51-7FF1-6C2A-949D-2016B24CA4A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After Implant</a:t>
            </a:r>
          </a:p>
        </p:txBody>
      </p:sp>
    </p:spTree>
    <p:extLst>
      <p:ext uri="{BB962C8B-B14F-4D97-AF65-F5344CB8AC3E}">
        <p14:creationId xmlns:p14="http://schemas.microsoft.com/office/powerpoint/2010/main" val="356266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DE9C3-D5AE-1B37-25A6-F4B374FE6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ABC5EB-0C52-02E4-479E-84DE1C3A1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326" y="233102"/>
            <a:ext cx="3779044" cy="2831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518B25-CE8C-C4FF-72DA-1FB019CFC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24" y="173979"/>
            <a:ext cx="2640026" cy="35200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FDEAAF-9F90-5F57-E06E-DCBB16A294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918" y="168366"/>
            <a:ext cx="2640027" cy="35200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2ADFE3-D248-9922-B598-1783CCD55D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52" y="3278397"/>
            <a:ext cx="2540897" cy="33878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57E740-B285-9ED8-F84D-FE8B7E43BE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691" y="3278398"/>
            <a:ext cx="2541915" cy="33878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C89524-7B56-2575-4716-85DA769BB7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868" y="3908453"/>
            <a:ext cx="3571864" cy="267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16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72645-82A6-EECA-593A-74A26D15F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A42B59-3ED7-DE08-E0FF-C56090974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84" y="772789"/>
            <a:ext cx="2451288" cy="53124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81D2B7-CBE9-BE1D-D860-4894E4A5A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398" y="772789"/>
            <a:ext cx="3984316" cy="53124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755D88-BEBF-6865-5A4F-97F2A8099D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539" y="772789"/>
            <a:ext cx="3984315" cy="531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47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9BD44-67E8-BA24-25C2-26B5AB242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AC5C5-C9A6-C6B3-A41C-6C8613DAC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25987"/>
            <a:ext cx="10515600" cy="1006025"/>
          </a:xfrm>
        </p:spPr>
        <p:txBody>
          <a:bodyPr/>
          <a:lstStyle/>
          <a:p>
            <a:pPr algn="ctr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03058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F3875-2F62-AE8F-C0AC-73097DB34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B1D712-CDF3-D79C-B5F3-E85003703B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35" t="5048" r="2374" b="15088"/>
          <a:stretch>
            <a:fillRect/>
          </a:stretch>
        </p:blipFill>
        <p:spPr>
          <a:xfrm>
            <a:off x="405951" y="2106418"/>
            <a:ext cx="7196516" cy="30083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3AB071-9C89-8E1C-1F4B-5AA8BCBDB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Neurotechnology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048D90-4B70-A37F-7CD3-B746AF871D35}"/>
              </a:ext>
            </a:extLst>
          </p:cNvPr>
          <p:cNvSpPr txBox="1"/>
          <p:nvPr/>
        </p:nvSpPr>
        <p:spPr>
          <a:xfrm>
            <a:off x="1526698" y="5366624"/>
            <a:ext cx="54284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Neurological disorders are now ranked as the leading cause of overall disease burden worldwide.</a:t>
            </a:r>
          </a:p>
        </p:txBody>
      </p:sp>
      <p:sp>
        <p:nvSpPr>
          <p:cNvPr id="6" name="AutoShape 6" descr="Boston Scientific - Wikipedia">
            <a:extLst>
              <a:ext uri="{FF2B5EF4-FFF2-40B4-BE49-F238E27FC236}">
                <a16:creationId xmlns:a16="http://schemas.microsoft.com/office/drawing/2014/main" id="{4FC713C8-44EB-7DF9-695D-90C79C8F43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C17BA9-01BF-7EA7-3F05-F2F0266980B5}"/>
              </a:ext>
            </a:extLst>
          </p:cNvPr>
          <p:cNvGrpSpPr/>
          <p:nvPr/>
        </p:nvGrpSpPr>
        <p:grpSpPr>
          <a:xfrm>
            <a:off x="7857402" y="262141"/>
            <a:ext cx="3880095" cy="6193490"/>
            <a:chOff x="7905954" y="225727"/>
            <a:chExt cx="3880095" cy="619349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8510509-54A2-7D56-B973-0339CE591587}"/>
                </a:ext>
              </a:extLst>
            </p:cNvPr>
            <p:cNvGrpSpPr/>
            <p:nvPr/>
          </p:nvGrpSpPr>
          <p:grpSpPr>
            <a:xfrm>
              <a:off x="7905954" y="1663344"/>
              <a:ext cx="3880095" cy="4755873"/>
              <a:chOff x="7952484" y="1542545"/>
              <a:chExt cx="3880095" cy="4755873"/>
            </a:xfrm>
          </p:grpSpPr>
          <p:pic>
            <p:nvPicPr>
              <p:cNvPr id="1026" name="Picture 2" descr="Mint Neuro — SiliconCatalyst.UK">
                <a:extLst>
                  <a:ext uri="{FF2B5EF4-FFF2-40B4-BE49-F238E27FC236}">
                    <a16:creationId xmlns:a16="http://schemas.microsoft.com/office/drawing/2014/main" id="{F39EAE3E-2C3B-5847-8B48-EF2FE19ECEF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70170" y="1554136"/>
                <a:ext cx="1962409" cy="14521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Amber Therapeutics - Home">
                <a:extLst>
                  <a:ext uri="{FF2B5EF4-FFF2-40B4-BE49-F238E27FC236}">
                    <a16:creationId xmlns:a16="http://schemas.microsoft.com/office/drawing/2014/main" id="{DB7DFB84-C677-AD23-D459-BFE0ABC28A3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52484" y="1542545"/>
                <a:ext cx="2175147" cy="6525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INBRAIN Neuroelectronics Announces World's First Human Graphene-Based Brain  Computer Interface Procedure - BioSpace">
                <a:extLst>
                  <a:ext uri="{FF2B5EF4-FFF2-40B4-BE49-F238E27FC236}">
                    <a16:creationId xmlns:a16="http://schemas.microsoft.com/office/drawing/2014/main" id="{8CC33154-C4EA-974F-C41E-69B7C79BD2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464" t="40169" r="27707" b="39671"/>
              <a:stretch>
                <a:fillRect/>
              </a:stretch>
            </p:blipFill>
            <p:spPr bwMode="auto">
              <a:xfrm>
                <a:off x="9961249" y="4300102"/>
                <a:ext cx="1780250" cy="6015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 descr="CorTec GmbH - InsideScientific">
                <a:extLst>
                  <a:ext uri="{FF2B5EF4-FFF2-40B4-BE49-F238E27FC236}">
                    <a16:creationId xmlns:a16="http://schemas.microsoft.com/office/drawing/2014/main" id="{7782FFB8-C9D6-156F-FDF2-220DBCA68B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81" t="35794" r="10968" b="36926"/>
              <a:stretch>
                <a:fillRect/>
              </a:stretch>
            </p:blipFill>
            <p:spPr bwMode="auto">
              <a:xfrm>
                <a:off x="9795410" y="3162725"/>
                <a:ext cx="1990639" cy="5258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 descr="ABILITY Neurotech | LinkedIn">
                <a:extLst>
                  <a:ext uri="{FF2B5EF4-FFF2-40B4-BE49-F238E27FC236}">
                    <a16:creationId xmlns:a16="http://schemas.microsoft.com/office/drawing/2014/main" id="{4E149AD1-C730-A176-C623-9299E5D8223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4602" b="30991"/>
              <a:stretch>
                <a:fillRect/>
              </a:stretch>
            </p:blipFill>
            <p:spPr bwMode="auto">
              <a:xfrm>
                <a:off x="8157448" y="3696036"/>
                <a:ext cx="1905000" cy="6554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 descr="Blackrock Neurotech Reveals Neuralace ...">
                <a:extLst>
                  <a:ext uri="{FF2B5EF4-FFF2-40B4-BE49-F238E27FC236}">
                    <a16:creationId xmlns:a16="http://schemas.microsoft.com/office/drawing/2014/main" id="{517090C2-E9A1-C252-9DA8-443DD1CA39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812" b="20632"/>
              <a:stretch>
                <a:fillRect/>
              </a:stretch>
            </p:blipFill>
            <p:spPr bwMode="auto">
              <a:xfrm>
                <a:off x="8124404" y="2471802"/>
                <a:ext cx="2037169" cy="6127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D56274E0-5434-B725-D3A1-DE96DD3930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41643" y="4884802"/>
                <a:ext cx="1596828" cy="516922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F4A28614-C75C-4710-2574-8E2BEC3400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754168" y="5313384"/>
                <a:ext cx="2073122" cy="382232"/>
              </a:xfrm>
              <a:prstGeom prst="rect">
                <a:avLst/>
              </a:prstGeom>
            </p:spPr>
          </p:pic>
          <p:pic>
            <p:nvPicPr>
              <p:cNvPr id="1044" name="Picture 20" descr="Motif Neurotech Wins UK Government ...">
                <a:extLst>
                  <a:ext uri="{FF2B5EF4-FFF2-40B4-BE49-F238E27FC236}">
                    <a16:creationId xmlns:a16="http://schemas.microsoft.com/office/drawing/2014/main" id="{40414D07-C2DF-CB40-D9D0-A66E556648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254" b="26357"/>
              <a:stretch>
                <a:fillRect/>
              </a:stretch>
            </p:blipFill>
            <p:spPr bwMode="auto">
              <a:xfrm>
                <a:off x="8216087" y="5916186"/>
                <a:ext cx="1647939" cy="3822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" name="Picture 2" descr="Medtronic — Business Call to Action">
              <a:extLst>
                <a:ext uri="{FF2B5EF4-FFF2-40B4-BE49-F238E27FC236}">
                  <a16:creationId xmlns:a16="http://schemas.microsoft.com/office/drawing/2014/main" id="{EAAC2CF1-EF14-3792-B7D7-E880FA6354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21" t="40307" r="22932" b="39884"/>
            <a:stretch>
              <a:fillRect/>
            </a:stretch>
          </p:blipFill>
          <p:spPr bwMode="auto">
            <a:xfrm>
              <a:off x="9970735" y="1145360"/>
              <a:ext cx="1546927" cy="379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Home">
              <a:extLst>
                <a:ext uri="{FF2B5EF4-FFF2-40B4-BE49-F238E27FC236}">
                  <a16:creationId xmlns:a16="http://schemas.microsoft.com/office/drawing/2014/main" id="{C6EE8816-6913-B14C-22CE-0D09520A6A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4376" y="545545"/>
              <a:ext cx="1837565" cy="96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0" descr="Our unforgettable week with Boston Scientific - Shadow Show Verba">
              <a:extLst>
                <a:ext uri="{FF2B5EF4-FFF2-40B4-BE49-F238E27FC236}">
                  <a16:creationId xmlns:a16="http://schemas.microsoft.com/office/drawing/2014/main" id="{25B54BF1-27AE-AF7C-1093-F6A107975F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5918" y="225727"/>
              <a:ext cx="1290049" cy="837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8711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DF15-C1B4-3864-0711-2C515E9E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UK Strengths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AB001-C5A5-5E28-D88C-71AA81239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3600" dirty="0"/>
              <a:t>Strong research and innovation in engineering and basic neuroscience.</a:t>
            </a:r>
          </a:p>
          <a:p>
            <a:endParaRPr lang="en-GB" sz="3600" dirty="0"/>
          </a:p>
          <a:p>
            <a:r>
              <a:rPr lang="en-GB" sz="3600" dirty="0"/>
              <a:t>A significant cluster of specialist institutes</a:t>
            </a:r>
          </a:p>
          <a:p>
            <a:endParaRPr lang="en-GB" sz="3600" dirty="0"/>
          </a:p>
          <a:p>
            <a:r>
              <a:rPr lang="en-GB" sz="3600" dirty="0"/>
              <a:t>The NHS to be world leading infrastructure for research and development in neurotechnology. </a:t>
            </a:r>
          </a:p>
          <a:p>
            <a:endParaRPr lang="en-GB" sz="3600" dirty="0"/>
          </a:p>
          <a:p>
            <a:r>
              <a:rPr lang="en-GB" sz="3600" dirty="0"/>
              <a:t>Highly engaged regulatory body.</a:t>
            </a:r>
          </a:p>
        </p:txBody>
      </p:sp>
    </p:spTree>
    <p:extLst>
      <p:ext uri="{BB962C8B-B14F-4D97-AF65-F5344CB8AC3E}">
        <p14:creationId xmlns:p14="http://schemas.microsoft.com/office/powerpoint/2010/main" val="4263992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F987A-B695-E93A-DC57-ECAD64E39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outline of a map&#10;&#10;AI-generated content may be incorrect.">
            <a:extLst>
              <a:ext uri="{FF2B5EF4-FFF2-40B4-BE49-F238E27FC236}">
                <a16:creationId xmlns:a16="http://schemas.microsoft.com/office/drawing/2014/main" id="{5B1F6BE9-6B30-4CF4-20C5-7B857A045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262" y="467497"/>
            <a:ext cx="6005384" cy="60053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A9D97F-FA36-3F41-F2EA-B94B82272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178" y="661639"/>
            <a:ext cx="3494118" cy="308458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493E4B35-FBCA-7496-F73E-B42A3FB3A5A1}"/>
              </a:ext>
            </a:extLst>
          </p:cNvPr>
          <p:cNvGrpSpPr/>
          <p:nvPr/>
        </p:nvGrpSpPr>
        <p:grpSpPr>
          <a:xfrm>
            <a:off x="7644409" y="1356430"/>
            <a:ext cx="4013656" cy="560663"/>
            <a:chOff x="299407" y="1308657"/>
            <a:chExt cx="4013656" cy="56066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E717C41-870C-DCC3-AE25-AC2F20A9D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03630" y="1329320"/>
              <a:ext cx="2309433" cy="540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9AE06F8-D0A7-118B-2DFA-F2962DCE0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9407" y="1308657"/>
              <a:ext cx="1762104" cy="540000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BA435E6-32DF-6619-7029-883389B808FC}"/>
              </a:ext>
            </a:extLst>
          </p:cNvPr>
          <p:cNvGrpSpPr/>
          <p:nvPr/>
        </p:nvGrpSpPr>
        <p:grpSpPr>
          <a:xfrm>
            <a:off x="180764" y="1700688"/>
            <a:ext cx="4337713" cy="834525"/>
            <a:chOff x="279595" y="1634785"/>
            <a:chExt cx="4337713" cy="834525"/>
          </a:xfrm>
        </p:grpSpPr>
        <p:pic>
          <p:nvPicPr>
            <p:cNvPr id="11" name="Picture 10" descr="A white background with black text&#10;&#10;AI-generated content may be incorrect.">
              <a:extLst>
                <a:ext uri="{FF2B5EF4-FFF2-40B4-BE49-F238E27FC236}">
                  <a16:creationId xmlns:a16="http://schemas.microsoft.com/office/drawing/2014/main" id="{6A92F03C-B72A-B641-1129-5457273B6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41" t="11558" r="4887" b="19442"/>
            <a:stretch>
              <a:fillRect/>
            </a:stretch>
          </p:blipFill>
          <p:spPr>
            <a:xfrm>
              <a:off x="279595" y="1634785"/>
              <a:ext cx="2796702" cy="834525"/>
            </a:xfrm>
            <a:prstGeom prst="rect">
              <a:avLst/>
            </a:prstGeom>
          </p:spPr>
        </p:pic>
        <p:pic>
          <p:nvPicPr>
            <p:cNvPr id="13" name="Picture 12" descr="A blue and white logo&#10;&#10;AI-generated content may be incorrect.">
              <a:extLst>
                <a:ext uri="{FF2B5EF4-FFF2-40B4-BE49-F238E27FC236}">
                  <a16:creationId xmlns:a16="http://schemas.microsoft.com/office/drawing/2014/main" id="{ADB72F35-628B-0DE7-730C-7EA48CB0E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6351" y="1979141"/>
              <a:ext cx="1460957" cy="424312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A8A0A90-4434-079F-D1A5-BD994E555F03}"/>
              </a:ext>
            </a:extLst>
          </p:cNvPr>
          <p:cNvGrpSpPr/>
          <p:nvPr/>
        </p:nvGrpSpPr>
        <p:grpSpPr>
          <a:xfrm>
            <a:off x="7799182" y="2303426"/>
            <a:ext cx="3704110" cy="860548"/>
            <a:chOff x="299407" y="3429000"/>
            <a:chExt cx="3704110" cy="86054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9698F86-DE43-7B14-C5A8-49A5F0CAE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9407" y="3969000"/>
              <a:ext cx="3704110" cy="320548"/>
            </a:xfrm>
            <a:prstGeom prst="rect">
              <a:avLst/>
            </a:prstGeom>
          </p:spPr>
        </p:pic>
        <p:pic>
          <p:nvPicPr>
            <p:cNvPr id="17" name="Picture 16" descr="A logo with blue text&#10;&#10;AI-generated content may be incorrect.">
              <a:extLst>
                <a:ext uri="{FF2B5EF4-FFF2-40B4-BE49-F238E27FC236}">
                  <a16:creationId xmlns:a16="http://schemas.microsoft.com/office/drawing/2014/main" id="{AAE0D7A5-14DD-0CD2-5A3A-2FBE97651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067" b="35480"/>
            <a:stretch>
              <a:fillRect/>
            </a:stretch>
          </p:blipFill>
          <p:spPr>
            <a:xfrm>
              <a:off x="1029121" y="3429000"/>
              <a:ext cx="1833437" cy="5400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B04193A-180D-27A5-F366-A0418F48840F}"/>
              </a:ext>
            </a:extLst>
          </p:cNvPr>
          <p:cNvGrpSpPr/>
          <p:nvPr/>
        </p:nvGrpSpPr>
        <p:grpSpPr>
          <a:xfrm>
            <a:off x="885459" y="3188473"/>
            <a:ext cx="2928323" cy="540000"/>
            <a:chOff x="299407" y="5722054"/>
            <a:chExt cx="2928323" cy="540000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4991D81-CC97-D0FB-1134-DE68EC382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99407" y="5722054"/>
              <a:ext cx="2388323" cy="540000"/>
            </a:xfrm>
            <a:prstGeom prst="rect">
              <a:avLst/>
            </a:prstGeom>
          </p:spPr>
        </p:pic>
        <p:pic>
          <p:nvPicPr>
            <p:cNvPr id="27" name="Picture 26" descr="A blue square with white text&#10;&#10;AI-generated content may be incorrect.">
              <a:extLst>
                <a:ext uri="{FF2B5EF4-FFF2-40B4-BE49-F238E27FC236}">
                  <a16:creationId xmlns:a16="http://schemas.microsoft.com/office/drawing/2014/main" id="{E1B9460E-C46B-0B1F-CE75-0E5A67ABC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7730" y="5722054"/>
              <a:ext cx="540000" cy="540000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C9B6066-A3A0-F055-C59B-7341057E2B88}"/>
              </a:ext>
            </a:extLst>
          </p:cNvPr>
          <p:cNvGrpSpPr/>
          <p:nvPr/>
        </p:nvGrpSpPr>
        <p:grpSpPr>
          <a:xfrm>
            <a:off x="8656128" y="4476640"/>
            <a:ext cx="1990219" cy="793389"/>
            <a:chOff x="3579340" y="5865839"/>
            <a:chExt cx="1990219" cy="793389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BEFCFD1-6D0A-D491-8C9B-FD48A1577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579340" y="6119228"/>
              <a:ext cx="1990219" cy="5400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498008A-7919-250B-A489-200D1CA20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9340" y="5865839"/>
              <a:ext cx="1990219" cy="218616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F5DF561-261E-7F94-26EB-9C58A71A5C85}"/>
              </a:ext>
            </a:extLst>
          </p:cNvPr>
          <p:cNvGrpSpPr/>
          <p:nvPr/>
        </p:nvGrpSpPr>
        <p:grpSpPr>
          <a:xfrm>
            <a:off x="847402" y="4381732"/>
            <a:ext cx="3004437" cy="540000"/>
            <a:chOff x="1256385" y="4642054"/>
            <a:chExt cx="3004437" cy="540000"/>
          </a:xfrm>
        </p:grpSpPr>
        <p:pic>
          <p:nvPicPr>
            <p:cNvPr id="23" name="Picture 22" descr="A red sign with white text&#10;&#10;AI-generated content may be incorrect.">
              <a:extLst>
                <a:ext uri="{FF2B5EF4-FFF2-40B4-BE49-F238E27FC236}">
                  <a16:creationId xmlns:a16="http://schemas.microsoft.com/office/drawing/2014/main" id="{4436B80D-55B3-A56D-2410-5BF562E7E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6385" y="4642054"/>
              <a:ext cx="708923" cy="54000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00BAB30-C3DA-EC85-0138-D4298CEE1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041105" y="4642054"/>
              <a:ext cx="2219717" cy="54000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8EFE7B8-CDA2-4D58-91DF-3DB80D1DED59}"/>
              </a:ext>
            </a:extLst>
          </p:cNvPr>
          <p:cNvGrpSpPr/>
          <p:nvPr/>
        </p:nvGrpSpPr>
        <p:grpSpPr>
          <a:xfrm>
            <a:off x="8804915" y="5656361"/>
            <a:ext cx="1692644" cy="540000"/>
            <a:chOff x="334183" y="4631213"/>
            <a:chExt cx="1692644" cy="540000"/>
          </a:xfrm>
        </p:grpSpPr>
        <p:pic>
          <p:nvPicPr>
            <p:cNvPr id="38" name="Picture 37" descr="A logo with white text&#10;&#10;AI-generated content may be incorrect.">
              <a:extLst>
                <a:ext uri="{FF2B5EF4-FFF2-40B4-BE49-F238E27FC236}">
                  <a16:creationId xmlns:a16="http://schemas.microsoft.com/office/drawing/2014/main" id="{1141965E-0FDA-B6E2-F586-D1F04F985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2160" y="4631213"/>
              <a:ext cx="934667" cy="540000"/>
            </a:xfrm>
            <a:prstGeom prst="rect">
              <a:avLst/>
            </a:prstGeom>
          </p:spPr>
        </p:pic>
        <p:pic>
          <p:nvPicPr>
            <p:cNvPr id="39" name="Picture 38" descr="A red sign with white text&#10;&#10;AI-generated content may be incorrect.">
              <a:extLst>
                <a:ext uri="{FF2B5EF4-FFF2-40B4-BE49-F238E27FC236}">
                  <a16:creationId xmlns:a16="http://schemas.microsoft.com/office/drawing/2014/main" id="{A36083D3-78C7-081C-74D7-F46D47F85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183" y="4631213"/>
              <a:ext cx="708923" cy="540000"/>
            </a:xfrm>
            <a:prstGeom prst="rect">
              <a:avLst/>
            </a:prstGeom>
          </p:spPr>
        </p:pic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9F8AB861-2BD9-2448-253E-20224FA6803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75448" y="3550307"/>
            <a:ext cx="1951579" cy="540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45763D1-6375-EF9B-9B34-CB2D815BC0F3}"/>
              </a:ext>
            </a:extLst>
          </p:cNvPr>
          <p:cNvCxnSpPr>
            <a:cxnSpLocks/>
            <a:stCxn id="52" idx="0"/>
            <a:endCxn id="5" idx="1"/>
          </p:cNvCxnSpPr>
          <p:nvPr/>
        </p:nvCxnSpPr>
        <p:spPr>
          <a:xfrm flipV="1">
            <a:off x="6061082" y="815868"/>
            <a:ext cx="1843096" cy="17292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B0EE12-CC6F-C535-69D2-132CCCB60876}"/>
              </a:ext>
            </a:extLst>
          </p:cNvPr>
          <p:cNvCxnSpPr>
            <a:cxnSpLocks/>
            <a:stCxn id="52" idx="0"/>
            <a:endCxn id="9" idx="1"/>
          </p:cNvCxnSpPr>
          <p:nvPr/>
        </p:nvCxnSpPr>
        <p:spPr>
          <a:xfrm flipV="1">
            <a:off x="6061082" y="1626430"/>
            <a:ext cx="1583327" cy="9186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FC9D92C-AF6D-D22E-AF08-633C37BC35E1}"/>
              </a:ext>
            </a:extLst>
          </p:cNvPr>
          <p:cNvCxnSpPr>
            <a:stCxn id="13" idx="3"/>
          </p:cNvCxnSpPr>
          <p:nvPr/>
        </p:nvCxnSpPr>
        <p:spPr>
          <a:xfrm>
            <a:off x="4518477" y="2257200"/>
            <a:ext cx="2228312" cy="9312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F57D39-9DFF-B436-A879-BF2658CFAA65}"/>
              </a:ext>
            </a:extLst>
          </p:cNvPr>
          <p:cNvCxnSpPr>
            <a:stCxn id="27" idx="3"/>
          </p:cNvCxnSpPr>
          <p:nvPr/>
        </p:nvCxnSpPr>
        <p:spPr>
          <a:xfrm>
            <a:off x="3813782" y="3458473"/>
            <a:ext cx="2648802" cy="17601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80056D9-5220-CD4D-AA32-51989A87A7FC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3851839" y="4651732"/>
            <a:ext cx="2982023" cy="6822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C59C77-FE61-FF4E-DD85-6B6824FBC4E2}"/>
              </a:ext>
            </a:extLst>
          </p:cNvPr>
          <p:cNvCxnSpPr>
            <a:stCxn id="39" idx="1"/>
          </p:cNvCxnSpPr>
          <p:nvPr/>
        </p:nvCxnSpPr>
        <p:spPr>
          <a:xfrm flipH="1" flipV="1">
            <a:off x="6870357" y="5334000"/>
            <a:ext cx="1934558" cy="5923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7F82442-4942-4F60-41EE-F992D2D59D11}"/>
              </a:ext>
            </a:extLst>
          </p:cNvPr>
          <p:cNvCxnSpPr>
            <a:stCxn id="31" idx="1"/>
          </p:cNvCxnSpPr>
          <p:nvPr/>
        </p:nvCxnSpPr>
        <p:spPr>
          <a:xfrm flipH="1">
            <a:off x="6870357" y="5000029"/>
            <a:ext cx="1785771" cy="3339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AA18727-3213-1BAB-EF66-87CA3C1796AA}"/>
              </a:ext>
            </a:extLst>
          </p:cNvPr>
          <p:cNvCxnSpPr>
            <a:stCxn id="51" idx="1"/>
          </p:cNvCxnSpPr>
          <p:nvPr/>
        </p:nvCxnSpPr>
        <p:spPr>
          <a:xfrm flipH="1">
            <a:off x="7208108" y="3820307"/>
            <a:ext cx="1467340" cy="9864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BA43D53-4F3D-7760-E297-012171C12E07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6694910" y="3003700"/>
            <a:ext cx="1104272" cy="14453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Star: 7 Points 51">
            <a:extLst>
              <a:ext uri="{FF2B5EF4-FFF2-40B4-BE49-F238E27FC236}">
                <a16:creationId xmlns:a16="http://schemas.microsoft.com/office/drawing/2014/main" id="{6A52EA6E-3E1E-241F-81FE-4F40FEAA91B0}"/>
              </a:ext>
            </a:extLst>
          </p:cNvPr>
          <p:cNvSpPr/>
          <p:nvPr/>
        </p:nvSpPr>
        <p:spPr>
          <a:xfrm>
            <a:off x="5898908" y="2509442"/>
            <a:ext cx="180000" cy="180000"/>
          </a:xfrm>
          <a:prstGeom prst="star7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Star: 7 Points 52">
            <a:extLst>
              <a:ext uri="{FF2B5EF4-FFF2-40B4-BE49-F238E27FC236}">
                <a16:creationId xmlns:a16="http://schemas.microsoft.com/office/drawing/2014/main" id="{2EC1F777-DDB8-C6B2-EF11-AEC04150C2F3}"/>
              </a:ext>
            </a:extLst>
          </p:cNvPr>
          <p:cNvSpPr/>
          <p:nvPr/>
        </p:nvSpPr>
        <p:spPr>
          <a:xfrm>
            <a:off x="6604910" y="3086842"/>
            <a:ext cx="180000" cy="180000"/>
          </a:xfrm>
          <a:prstGeom prst="star7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Star: 7 Points 53">
            <a:extLst>
              <a:ext uri="{FF2B5EF4-FFF2-40B4-BE49-F238E27FC236}">
                <a16:creationId xmlns:a16="http://schemas.microsoft.com/office/drawing/2014/main" id="{70FCB723-DA81-FB7A-A6A8-5A80C235817B}"/>
              </a:ext>
            </a:extLst>
          </p:cNvPr>
          <p:cNvSpPr/>
          <p:nvPr/>
        </p:nvSpPr>
        <p:spPr>
          <a:xfrm>
            <a:off x="6343712" y="5104675"/>
            <a:ext cx="180000" cy="180000"/>
          </a:xfrm>
          <a:prstGeom prst="star7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Star: 7 Points 54">
            <a:extLst>
              <a:ext uri="{FF2B5EF4-FFF2-40B4-BE49-F238E27FC236}">
                <a16:creationId xmlns:a16="http://schemas.microsoft.com/office/drawing/2014/main" id="{AC5C54C3-60E0-F1D0-2B4E-563862573591}"/>
              </a:ext>
            </a:extLst>
          </p:cNvPr>
          <p:cNvSpPr/>
          <p:nvPr/>
        </p:nvSpPr>
        <p:spPr>
          <a:xfrm>
            <a:off x="6780357" y="5231570"/>
            <a:ext cx="180000" cy="180000"/>
          </a:xfrm>
          <a:prstGeom prst="star7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Star: 7 Points 55">
            <a:extLst>
              <a:ext uri="{FF2B5EF4-FFF2-40B4-BE49-F238E27FC236}">
                <a16:creationId xmlns:a16="http://schemas.microsoft.com/office/drawing/2014/main" id="{E42F75B7-A9A3-E5B8-A507-631C4CB5C4E9}"/>
              </a:ext>
            </a:extLst>
          </p:cNvPr>
          <p:cNvSpPr/>
          <p:nvPr/>
        </p:nvSpPr>
        <p:spPr>
          <a:xfrm>
            <a:off x="7118108" y="4690749"/>
            <a:ext cx="180000" cy="180000"/>
          </a:xfrm>
          <a:prstGeom prst="star7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Star: 7 Points 56">
            <a:extLst>
              <a:ext uri="{FF2B5EF4-FFF2-40B4-BE49-F238E27FC236}">
                <a16:creationId xmlns:a16="http://schemas.microsoft.com/office/drawing/2014/main" id="{713364BB-4CB9-94F9-4996-16263A005E59}"/>
              </a:ext>
            </a:extLst>
          </p:cNvPr>
          <p:cNvSpPr/>
          <p:nvPr/>
        </p:nvSpPr>
        <p:spPr>
          <a:xfrm>
            <a:off x="6600357" y="4370101"/>
            <a:ext cx="180000" cy="180000"/>
          </a:xfrm>
          <a:prstGeom prst="star7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5B721A-28F9-8182-6A48-5A8B96796A6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49919" y="5490048"/>
            <a:ext cx="2439749" cy="476963"/>
          </a:xfrm>
          <a:prstGeom prst="rect">
            <a:avLst/>
          </a:prstGeom>
        </p:spPr>
      </p:pic>
      <p:sp>
        <p:nvSpPr>
          <p:cNvPr id="8" name="Star: 7 Points 7">
            <a:extLst>
              <a:ext uri="{FF2B5EF4-FFF2-40B4-BE49-F238E27FC236}">
                <a16:creationId xmlns:a16="http://schemas.microsoft.com/office/drawing/2014/main" id="{D173661C-92AD-C150-07BC-E122124C3FB5}"/>
              </a:ext>
            </a:extLst>
          </p:cNvPr>
          <p:cNvSpPr/>
          <p:nvPr/>
        </p:nvSpPr>
        <p:spPr>
          <a:xfrm>
            <a:off x="6080210" y="5241334"/>
            <a:ext cx="180000" cy="180000"/>
          </a:xfrm>
          <a:prstGeom prst="star7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2EE6A6-0F2C-DB6D-C9FB-52BB9215790B}"/>
              </a:ext>
            </a:extLst>
          </p:cNvPr>
          <p:cNvCxnSpPr>
            <a:cxnSpLocks/>
            <a:stCxn id="4" idx="3"/>
            <a:endCxn id="8" idx="4"/>
          </p:cNvCxnSpPr>
          <p:nvPr/>
        </p:nvCxnSpPr>
        <p:spPr>
          <a:xfrm flipV="1">
            <a:off x="3589668" y="5357093"/>
            <a:ext cx="2490542" cy="3714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itle 19">
            <a:extLst>
              <a:ext uri="{FF2B5EF4-FFF2-40B4-BE49-F238E27FC236}">
                <a16:creationId xmlns:a16="http://schemas.microsoft.com/office/drawing/2014/main" id="{39A45615-3F27-B342-6C03-2A19ABDBD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UK Strengths</a:t>
            </a:r>
          </a:p>
        </p:txBody>
      </p:sp>
    </p:spTree>
    <p:extLst>
      <p:ext uri="{BB962C8B-B14F-4D97-AF65-F5344CB8AC3E}">
        <p14:creationId xmlns:p14="http://schemas.microsoft.com/office/powerpoint/2010/main" val="1516465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A582E-ABFC-F5E1-1349-55B61EBA1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45670-F9CA-763A-C857-9847F18BA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UK Weaknesses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8622C-8A30-5D15-A36C-D43EB02FB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64895"/>
            <a:ext cx="10515600" cy="3102425"/>
          </a:xfrm>
        </p:spPr>
        <p:txBody>
          <a:bodyPr>
            <a:normAutofit fontScale="92500" lnSpcReduction="10000"/>
          </a:bodyPr>
          <a:lstStyle/>
          <a:p>
            <a:r>
              <a:rPr lang="en-GB" sz="3600" dirty="0"/>
              <a:t>Clinical translation to commercialisation infrastructure</a:t>
            </a:r>
          </a:p>
          <a:p>
            <a:endParaRPr lang="en-GB" sz="3600" dirty="0"/>
          </a:p>
          <a:p>
            <a:r>
              <a:rPr lang="en-GB" sz="3600" dirty="0"/>
              <a:t>Limited public funding for long-term device research</a:t>
            </a:r>
          </a:p>
          <a:p>
            <a:endParaRPr lang="en-GB" sz="3600" dirty="0"/>
          </a:p>
          <a:p>
            <a:r>
              <a:rPr lang="en-GB" sz="3600" dirty="0"/>
              <a:t>Perceived and actual complexity in regulatory processes, especially at research/first-in-human stages</a:t>
            </a:r>
          </a:p>
        </p:txBody>
      </p:sp>
    </p:spTree>
    <p:extLst>
      <p:ext uri="{BB962C8B-B14F-4D97-AF65-F5344CB8AC3E}">
        <p14:creationId xmlns:p14="http://schemas.microsoft.com/office/powerpoint/2010/main" val="3356663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759A8-9DC7-6E56-BA75-6614E23C6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opportunity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4AEFF-0DAC-2520-0E38-694E43B5F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The UK is positioned as a global leader in the development and deployment of neurotechnology</a:t>
            </a:r>
          </a:p>
          <a:p>
            <a:pPr marL="0" indent="0">
              <a:buNone/>
            </a:pPr>
            <a:endParaRPr lang="en-GB" b="1" dirty="0"/>
          </a:p>
          <a:p>
            <a:r>
              <a:rPr lang="en-GB" dirty="0"/>
              <a:t>From building experimental research in clinical settings to broader societal use</a:t>
            </a:r>
          </a:p>
          <a:p>
            <a:pPr lvl="1"/>
            <a:r>
              <a:rPr lang="en-GB" dirty="0"/>
              <a:t>Transformative clinical benefit </a:t>
            </a:r>
          </a:p>
          <a:p>
            <a:pPr lvl="1"/>
            <a:r>
              <a:rPr lang="en-GB" dirty="0"/>
              <a:t>Significant economic benefit</a:t>
            </a:r>
          </a:p>
          <a:p>
            <a:pPr lvl="1"/>
            <a:r>
              <a:rPr lang="en-GB" dirty="0"/>
              <a:t>Global partnerships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Critical leadership areas:</a:t>
            </a:r>
          </a:p>
          <a:p>
            <a:pPr lvl="1"/>
            <a:r>
              <a:rPr lang="en-GB" dirty="0"/>
              <a:t>The NHS as a global platform for the research and development of neurotechnologies and a living laboratory throughout peoples' lifetimes.</a:t>
            </a:r>
          </a:p>
          <a:p>
            <a:pPr lvl="1"/>
            <a:r>
              <a:rPr lang="en-GB" dirty="0"/>
              <a:t>Development of neural data privacy, ownership, ethical adoption and governance structures.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821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6D382-CE4C-72E3-4F26-D1662D1F9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4194"/>
            <a:ext cx="10515600" cy="969611"/>
          </a:xfrm>
        </p:spPr>
        <p:txBody>
          <a:bodyPr/>
          <a:lstStyle/>
          <a:p>
            <a:pPr algn="ctr"/>
            <a:r>
              <a:rPr lang="en-GB" i="1" dirty="0"/>
              <a:t>Dr. Galen Buckwalter</a:t>
            </a:r>
          </a:p>
        </p:txBody>
      </p:sp>
    </p:spTree>
    <p:extLst>
      <p:ext uri="{BB962C8B-B14F-4D97-AF65-F5344CB8AC3E}">
        <p14:creationId xmlns:p14="http://schemas.microsoft.com/office/powerpoint/2010/main" val="1789333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61841-02B1-7E22-5957-135CBD0D6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2E2B2-112A-9B09-E99A-D001267E0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4194"/>
            <a:ext cx="10515600" cy="969611"/>
          </a:xfrm>
        </p:spPr>
        <p:txBody>
          <a:bodyPr>
            <a:normAutofit/>
          </a:bodyPr>
          <a:lstStyle/>
          <a:p>
            <a:pPr algn="ctr"/>
            <a:r>
              <a:rPr lang="en-GB" i="1" dirty="0"/>
              <a:t>Justine Knowlson</a:t>
            </a:r>
          </a:p>
        </p:txBody>
      </p:sp>
    </p:spTree>
    <p:extLst>
      <p:ext uri="{BB962C8B-B14F-4D97-AF65-F5344CB8AC3E}">
        <p14:creationId xmlns:p14="http://schemas.microsoft.com/office/powerpoint/2010/main" val="2121416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efore DBS_1">
            <a:hlinkClick r:id="" action="ppaction://media"/>
            <a:extLst>
              <a:ext uri="{FF2B5EF4-FFF2-40B4-BE49-F238E27FC236}">
                <a16:creationId xmlns:a16="http://schemas.microsoft.com/office/drawing/2014/main" id="{EB2F21C2-9F00-3ABB-25B9-551AC2D639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76919" y="1811958"/>
            <a:ext cx="7838161" cy="450453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9008C5C-6CEC-6DE1-B217-16981B343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Before Implant</a:t>
            </a:r>
          </a:p>
        </p:txBody>
      </p:sp>
    </p:spTree>
    <p:extLst>
      <p:ext uri="{BB962C8B-B14F-4D97-AF65-F5344CB8AC3E}">
        <p14:creationId xmlns:p14="http://schemas.microsoft.com/office/powerpoint/2010/main" val="220508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190</Words>
  <Application>Microsoft Office PowerPoint</Application>
  <PresentationFormat>Widescreen</PresentationFormat>
  <Paragraphs>38</Paragraphs>
  <Slides>16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Building a Thriving UK Neurotechnology Ecosystem</vt:lpstr>
      <vt:lpstr>What is Neurotechnology</vt:lpstr>
      <vt:lpstr>UK Strengths</vt:lpstr>
      <vt:lpstr>UK Strengths</vt:lpstr>
      <vt:lpstr>UK Weaknesses</vt:lpstr>
      <vt:lpstr>The opportunity</vt:lpstr>
      <vt:lpstr>Dr. Galen Buckwalter</vt:lpstr>
      <vt:lpstr>Justine Knowlson</vt:lpstr>
      <vt:lpstr>Before Implant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Bashford</dc:creator>
  <cp:lastModifiedBy>Luke Bashford</cp:lastModifiedBy>
  <cp:revision>2</cp:revision>
  <dcterms:created xsi:type="dcterms:W3CDTF">2025-12-03T11:36:13Z</dcterms:created>
  <dcterms:modified xsi:type="dcterms:W3CDTF">2026-01-20T15:06:06Z</dcterms:modified>
</cp:coreProperties>
</file>